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3"/>
  </p:notesMasterIdLst>
  <p:sldIdLst>
    <p:sldId id="256" r:id="rId2"/>
    <p:sldId id="294" r:id="rId3"/>
    <p:sldId id="295" r:id="rId4"/>
    <p:sldId id="296" r:id="rId5"/>
    <p:sldId id="257" r:id="rId6"/>
    <p:sldId id="261" r:id="rId7"/>
    <p:sldId id="258" r:id="rId8"/>
    <p:sldId id="283" r:id="rId9"/>
    <p:sldId id="286" r:id="rId10"/>
    <p:sldId id="284" r:id="rId11"/>
    <p:sldId id="288" r:id="rId12"/>
    <p:sldId id="293" r:id="rId13"/>
    <p:sldId id="275" r:id="rId14"/>
    <p:sldId id="290" r:id="rId15"/>
    <p:sldId id="289" r:id="rId16"/>
    <p:sldId id="291" r:id="rId17"/>
    <p:sldId id="292" r:id="rId18"/>
    <p:sldId id="277" r:id="rId19"/>
    <p:sldId id="278" r:id="rId20"/>
    <p:sldId id="281" r:id="rId21"/>
    <p:sldId id="282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66990B5-A769-43C0-9852-D200D3A353F5}" type="datetime1">
              <a:rPr lang="fr-FR"/>
              <a:pPr lvl="0"/>
              <a:t>24/01/2022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Espace réservé des commentaires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C4B861C-C3C5-442F-B167-E432B3ED4C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936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A54CF8-7895-402C-B8CE-E5A9194862B8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830704-B3B0-4BC1-A894-2A1C69B3D86A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1BC25B6-CBE6-4EAF-BFDD-B453259A60F5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317839C-0D11-446B-8B1F-A58B99994F4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A3A0309-6D95-43A3-BB82-D58EC98F9208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BC728C4-9922-4480-BC92-60D69BC46AB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6D4C121-AA89-43AE-84F7-CB1B7906B22C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61AFAA-1A91-43F2-A3C6-B2C6AE15D10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A53FD7A-F5C9-4C0A-9BFB-4B1D0BE3D7A6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DC2867-FD2C-4F43-8F82-49403032A797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8C326C0-D084-4CEA-95C3-63BD8B52F5F0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8583C8-27E6-41A8-BB62-48A8C46172C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8C54E15-ABFC-4B5D-B381-DEF60E6956C1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D79E88-96DC-48D4-84AF-C884AC1D6EF6}" type="slidenum">
              <a:rPr lang="fr-FR" smtClean="0"/>
              <a:t>‹N°›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2BEEF88-5032-437C-8512-A4C65C4611BD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700D2D-6DEE-4F11-AA9F-D26BEB63349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3B4CA4F-86F3-4BD2-ABC6-1389E4059567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4F2D7EF-F1EB-4B9E-82DC-2B81CF22118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FE0EFAD-C85A-4E58-A977-6121C32C945D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BEF9B6-B305-4B79-9B9A-1A784655411C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D7F89CF-1BF3-4BE4-86C9-EF8BFB43C4FE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B4DF46-218C-4057-A43F-4055017ADB0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lvl="0"/>
            <a:fld id="{607136CC-D97F-4D33-818E-133C320DB291}" type="datetime1">
              <a:rPr lang="fr-FR" smtClean="0"/>
              <a:pPr lvl="0"/>
              <a:t>24/01/2022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lvl="0"/>
            <a:fld id="{E337EFE8-2B75-4C83-887E-D801F4B9CD0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914400" y="1665962"/>
            <a:ext cx="7153834" cy="739035"/>
          </a:xfrm>
        </p:spPr>
        <p:txBody>
          <a:bodyPr>
            <a:noAutofit/>
          </a:bodyPr>
          <a:lstStyle/>
          <a:p>
            <a:pPr algn="ctr"/>
            <a:br>
              <a:rPr lang="fr-FR" sz="2400" dirty="0">
                <a:solidFill>
                  <a:schemeClr val="tx1"/>
                </a:solidFill>
              </a:rPr>
            </a:b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/>
              <a:t>BTS Négociation et Digitalisation de la Relation Client</a:t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chemeClr val="tx1"/>
                </a:solidFill>
              </a:rPr>
              <a:t>Lycée Marie Curie</a:t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chemeClr val="tx1"/>
                </a:solidFill>
              </a:rPr>
              <a:t>45, Avenue du 8 Mai 1945 </a:t>
            </a:r>
            <a:br>
              <a:rPr lang="fr-FR" sz="2400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chemeClr val="tx1"/>
                </a:solidFill>
              </a:rPr>
              <a:t>38435 Echirolles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4712" y="3369500"/>
            <a:ext cx="7252570" cy="3301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385" y="390617"/>
            <a:ext cx="6296756" cy="12753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22960" y="365760"/>
            <a:ext cx="7421444" cy="398943"/>
          </a:xfrm>
        </p:spPr>
        <p:txBody>
          <a:bodyPr anchorCtr="1">
            <a:normAutofit fontScale="90000"/>
          </a:bodyPr>
          <a:lstStyle/>
          <a:p>
            <a:pPr lvl="0" algn="ctr"/>
            <a:r>
              <a:rPr lang="fr-FR">
                <a:solidFill>
                  <a:srgbClr val="17375E"/>
                </a:solidFill>
              </a:rPr>
              <a:t>Horaires hebdomadaires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32" y="371859"/>
            <a:ext cx="8644124" cy="6455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1314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425886" y="1908698"/>
            <a:ext cx="8260914" cy="4568301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fr-FR" sz="3600" b="1" dirty="0">
                <a:solidFill>
                  <a:schemeClr val="tx2"/>
                </a:solidFill>
              </a:rPr>
              <a:t>	Les plus du Lycée Marie Curie :</a:t>
            </a:r>
          </a:p>
          <a:p>
            <a:pPr lvl="0"/>
            <a:r>
              <a:rPr lang="fr-FR" sz="3600" dirty="0">
                <a:solidFill>
                  <a:schemeClr val="tx2"/>
                </a:solidFill>
              </a:rPr>
              <a:t>D’excellents résultats aux examens (96 % de</a:t>
            </a:r>
          </a:p>
          <a:p>
            <a:pPr marL="0" lvl="0" indent="0">
              <a:buNone/>
            </a:pPr>
            <a:r>
              <a:rPr lang="fr-FR" sz="3600" dirty="0">
                <a:solidFill>
                  <a:schemeClr val="tx2"/>
                </a:solidFill>
              </a:rPr>
              <a:t>réussite en 2021 et en 2020)</a:t>
            </a:r>
          </a:p>
          <a:p>
            <a:pPr lvl="0">
              <a:buClr>
                <a:srgbClr val="4F81BD"/>
              </a:buClr>
            </a:pPr>
            <a:r>
              <a:rPr lang="fr-FR" sz="3300" dirty="0">
                <a:solidFill>
                  <a:srgbClr val="1F497D"/>
                </a:solidFill>
              </a:rPr>
              <a:t>Une pédagogie active basée sur des mises en</a:t>
            </a:r>
          </a:p>
          <a:p>
            <a:pPr marL="0" lvl="0" indent="0">
              <a:buClr>
                <a:srgbClr val="4F81BD"/>
              </a:buClr>
              <a:buNone/>
            </a:pPr>
            <a:r>
              <a:rPr lang="fr-FR" sz="3300" dirty="0">
                <a:solidFill>
                  <a:srgbClr val="1F497D"/>
                </a:solidFill>
              </a:rPr>
              <a:t>   situation concrètes</a:t>
            </a:r>
          </a:p>
          <a:p>
            <a:pPr lvl="0"/>
            <a:r>
              <a:rPr lang="fr-FR" sz="3600" dirty="0">
                <a:solidFill>
                  <a:schemeClr val="tx2"/>
                </a:solidFill>
              </a:rPr>
              <a:t>Un réseau de partenaires fidèles</a:t>
            </a:r>
          </a:p>
          <a:p>
            <a:pPr lvl="0"/>
            <a:r>
              <a:rPr lang="fr-FR" sz="3600" dirty="0">
                <a:solidFill>
                  <a:schemeClr val="tx2"/>
                </a:solidFill>
              </a:rPr>
              <a:t>Des offres de stages et d'emplois</a:t>
            </a:r>
          </a:p>
          <a:p>
            <a:pPr lvl="0"/>
            <a:r>
              <a:rPr lang="fr-FR" sz="3600" dirty="0">
                <a:solidFill>
                  <a:schemeClr val="tx2"/>
                </a:solidFill>
              </a:rPr>
              <a:t>Un groupe </a:t>
            </a:r>
            <a:r>
              <a:rPr lang="fr-FR" sz="3600" dirty="0" err="1">
                <a:solidFill>
                  <a:schemeClr val="tx2"/>
                </a:solidFill>
              </a:rPr>
              <a:t>Linkedin</a:t>
            </a:r>
            <a:r>
              <a:rPr lang="fr-FR" sz="3600" dirty="0">
                <a:solidFill>
                  <a:schemeClr val="tx2"/>
                </a:solidFill>
              </a:rPr>
              <a:t> BTS NDRC</a:t>
            </a:r>
          </a:p>
          <a:p>
            <a:pPr lvl="0"/>
            <a:r>
              <a:rPr lang="fr-FR" sz="3600" dirty="0">
                <a:solidFill>
                  <a:schemeClr val="tx2"/>
                </a:solidFill>
              </a:rPr>
              <a:t>Un groupe Facebook d'anciens étudiants</a:t>
            </a:r>
          </a:p>
          <a:p>
            <a:pPr lvl="0"/>
            <a:r>
              <a:rPr lang="fr-FR" sz="3600" dirty="0">
                <a:solidFill>
                  <a:schemeClr val="tx2"/>
                </a:solidFill>
              </a:rPr>
              <a:t>Une vie associative stimulante</a:t>
            </a:r>
          </a:p>
          <a:p>
            <a:pPr lvl="0"/>
            <a:r>
              <a:rPr lang="fr-FR" sz="3600" dirty="0">
                <a:solidFill>
                  <a:schemeClr val="tx2"/>
                </a:solidFill>
              </a:rPr>
              <a:t>Des actions d'information et d'accompagnement</a:t>
            </a:r>
          </a:p>
          <a:p>
            <a:pPr marL="0" lvl="0" indent="0">
              <a:buNone/>
            </a:pPr>
            <a:r>
              <a:rPr lang="fr-FR" sz="3600" dirty="0">
                <a:solidFill>
                  <a:schemeClr val="tx2"/>
                </a:solidFill>
              </a:rPr>
              <a:t>  Post-BTS.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050" y="381000"/>
            <a:ext cx="5220070" cy="1430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168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175365" y="2183906"/>
            <a:ext cx="8389180" cy="3737499"/>
          </a:xfrm>
        </p:spPr>
        <p:txBody>
          <a:bodyPr>
            <a:normAutofit fontScale="47500" lnSpcReduction="20000"/>
          </a:bodyPr>
          <a:lstStyle/>
          <a:p>
            <a:pPr marL="0" lvl="0" indent="0">
              <a:buNone/>
            </a:pPr>
            <a:r>
              <a:rPr lang="fr-FR" sz="4400" b="1" dirty="0">
                <a:solidFill>
                  <a:schemeClr val="tx2"/>
                </a:solidFill>
              </a:rPr>
              <a:t>		</a:t>
            </a:r>
            <a:r>
              <a:rPr lang="fr-FR" sz="6000" b="1" dirty="0">
                <a:solidFill>
                  <a:schemeClr val="tx2"/>
                </a:solidFill>
              </a:rPr>
              <a:t>Les plus du Lycée Marie Curie :</a:t>
            </a:r>
          </a:p>
          <a:p>
            <a:pPr>
              <a:buSzPct val="100000"/>
              <a:buFont typeface="Courier New" panose="02070309020205020404" pitchFamily="49" charset="0"/>
              <a:buChar char="o"/>
            </a:pPr>
            <a:endParaRPr lang="fr-FR" sz="4400" b="1" dirty="0">
              <a:solidFill>
                <a:schemeClr val="tx2"/>
              </a:solidFill>
            </a:endParaRPr>
          </a:p>
          <a:p>
            <a:pPr marL="0" lvl="0" indent="0" algn="ctr">
              <a:buSzPct val="100000"/>
              <a:buNone/>
            </a:pPr>
            <a:r>
              <a:rPr lang="fr-FR" sz="4100" b="1" dirty="0">
                <a:solidFill>
                  <a:schemeClr val="tx2"/>
                </a:solidFill>
              </a:rPr>
              <a:t>Une ouverture sur le monde professionnel</a:t>
            </a:r>
          </a:p>
          <a:p>
            <a:pPr lvl="0">
              <a:buSzPct val="100000"/>
              <a:buFont typeface="Courier New" panose="02070309020205020404" pitchFamily="49" charset="0"/>
              <a:buChar char="o"/>
            </a:pPr>
            <a:endParaRPr lang="fr-FR" sz="4100" dirty="0">
              <a:solidFill>
                <a:schemeClr val="tx2"/>
              </a:solidFill>
            </a:endParaRPr>
          </a:p>
          <a:p>
            <a:pPr lvl="0">
              <a:buSzPct val="100000"/>
              <a:buFont typeface="Courier New" panose="02070309020205020404" pitchFamily="49" charset="0"/>
              <a:buChar char="o"/>
            </a:pPr>
            <a:endParaRPr lang="fr-FR" sz="2400" dirty="0">
              <a:solidFill>
                <a:schemeClr val="tx2"/>
              </a:solidFill>
            </a:endParaRPr>
          </a:p>
          <a:p>
            <a:pPr lvl="1">
              <a:spcAft>
                <a:spcPts val="6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fr-FR" sz="4200" dirty="0">
                <a:solidFill>
                  <a:schemeClr val="tx2"/>
                </a:solidFill>
              </a:rPr>
              <a:t>Visites d’entreprises </a:t>
            </a:r>
          </a:p>
          <a:p>
            <a:pPr lvl="1">
              <a:spcAft>
                <a:spcPts val="6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fr-FR" sz="4200" dirty="0">
                <a:solidFill>
                  <a:schemeClr val="tx2"/>
                </a:solidFill>
              </a:rPr>
              <a:t>Actions de terrain (Raid </a:t>
            </a:r>
            <a:r>
              <a:rPr lang="fr-FR" sz="4200" dirty="0" err="1">
                <a:solidFill>
                  <a:schemeClr val="tx2"/>
                </a:solidFill>
              </a:rPr>
              <a:t>Thiriet</a:t>
            </a:r>
            <a:r>
              <a:rPr lang="fr-FR" sz="4200" dirty="0">
                <a:solidFill>
                  <a:schemeClr val="tx2"/>
                </a:solidFill>
              </a:rPr>
              <a:t>, Dauphiné Libéré…)</a:t>
            </a:r>
          </a:p>
          <a:p>
            <a:pPr lvl="1">
              <a:spcAft>
                <a:spcPts val="6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fr-FR" sz="4200" dirty="0">
                <a:solidFill>
                  <a:schemeClr val="tx2"/>
                </a:solidFill>
              </a:rPr>
              <a:t>Conférences </a:t>
            </a:r>
          </a:p>
          <a:p>
            <a:pPr lvl="1">
              <a:spcAft>
                <a:spcPts val="6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fr-FR" sz="4200" dirty="0">
                <a:solidFill>
                  <a:schemeClr val="tx2"/>
                </a:solidFill>
              </a:rPr>
              <a:t>Interventions de professionnels</a:t>
            </a:r>
          </a:p>
          <a:p>
            <a:pPr lvl="1">
              <a:spcAft>
                <a:spcPts val="6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fr-FR" sz="4200" dirty="0">
                <a:solidFill>
                  <a:schemeClr val="tx2"/>
                </a:solidFill>
              </a:rPr>
              <a:t>Coaching</a:t>
            </a:r>
          </a:p>
          <a:p>
            <a:pPr lvl="0">
              <a:buSzPct val="100000"/>
              <a:buChar char="-"/>
            </a:pPr>
            <a:endParaRPr lang="fr-FR" dirty="0"/>
          </a:p>
          <a:p>
            <a:pPr lvl="0">
              <a:buSzPct val="100000"/>
              <a:buChar char="-"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614" y="523783"/>
            <a:ext cx="5486400" cy="1464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1170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438411" y="1722268"/>
            <a:ext cx="8248389" cy="4163626"/>
          </a:xfrm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spcAft>
                <a:spcPts val="600"/>
              </a:spcAft>
            </a:pPr>
            <a:r>
              <a:rPr lang="fr-FR" sz="2700" b="1" dirty="0">
                <a:solidFill>
                  <a:schemeClr val="tx2"/>
                </a:solidFill>
              </a:rPr>
              <a:t>Les plus du Lycée Marie Curie :</a:t>
            </a:r>
            <a:br>
              <a:rPr lang="fr-FR" sz="3200" b="1" dirty="0">
                <a:solidFill>
                  <a:schemeClr val="tx2"/>
                </a:solidFill>
              </a:rPr>
            </a:br>
            <a:br>
              <a:rPr lang="fr-FR" sz="3200" b="1" dirty="0"/>
            </a:br>
            <a:r>
              <a:rPr lang="fr-FR" sz="3200" b="1" dirty="0"/>
              <a:t>Une</a:t>
            </a:r>
            <a:r>
              <a:rPr lang="fr-FR" sz="2900" b="1" spc="0" dirty="0">
                <a:solidFill>
                  <a:srgbClr val="002060"/>
                </a:solidFill>
                <a:ea typeface="+mn-ea"/>
                <a:cs typeface="+mn-cs"/>
              </a:rPr>
              <a:t> ouverture sur le monde culturel</a:t>
            </a:r>
            <a:br>
              <a:rPr lang="fr-FR" sz="2900" spc="0" dirty="0">
                <a:solidFill>
                  <a:srgbClr val="1F497D"/>
                </a:solidFill>
                <a:ea typeface="+mn-ea"/>
                <a:cs typeface="+mn-cs"/>
              </a:rPr>
            </a:br>
            <a:br>
              <a:rPr lang="fr-FR" sz="1700" spc="0" dirty="0">
                <a:solidFill>
                  <a:srgbClr val="1F497D"/>
                </a:solidFill>
                <a:ea typeface="+mn-ea"/>
                <a:cs typeface="+mn-cs"/>
              </a:rPr>
            </a:br>
            <a:r>
              <a:rPr lang="fr-FR" sz="1900" dirty="0">
                <a:latin typeface="+mn-lt"/>
                <a:ea typeface="+mn-ea"/>
                <a:cs typeface="+mn-cs"/>
              </a:rPr>
              <a:t>Sorties cinéma, théâtre, danse, </a:t>
            </a:r>
            <a:br>
              <a:rPr lang="fr-FR" sz="1900" dirty="0">
                <a:latin typeface="+mn-lt"/>
                <a:ea typeface="+mn-ea"/>
                <a:cs typeface="+mn-cs"/>
              </a:rPr>
            </a:br>
            <a:br>
              <a:rPr lang="fr-FR" sz="1900" dirty="0">
                <a:latin typeface="+mn-lt"/>
                <a:ea typeface="+mn-ea"/>
                <a:cs typeface="+mn-cs"/>
              </a:rPr>
            </a:br>
            <a:r>
              <a:rPr lang="fr-FR" sz="1900" dirty="0">
                <a:latin typeface="+mn-lt"/>
                <a:ea typeface="+mn-ea"/>
                <a:cs typeface="+mn-cs"/>
              </a:rPr>
              <a:t>Visite musée</a:t>
            </a:r>
            <a:br>
              <a:rPr lang="fr-FR" sz="1900" dirty="0">
                <a:latin typeface="+mn-lt"/>
                <a:ea typeface="+mn-ea"/>
                <a:cs typeface="+mn-cs"/>
              </a:rPr>
            </a:br>
            <a:br>
              <a:rPr lang="fr-FR" sz="1900" dirty="0">
                <a:latin typeface="+mn-lt"/>
                <a:ea typeface="+mn-ea"/>
                <a:cs typeface="+mn-cs"/>
              </a:rPr>
            </a:br>
            <a:r>
              <a:rPr lang="fr-FR" sz="1900" dirty="0">
                <a:latin typeface="+mn-lt"/>
                <a:ea typeface="+mn-ea"/>
                <a:cs typeface="+mn-cs"/>
              </a:rPr>
              <a:t>Voyages à Turin, à Lausanne, à Genève.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480" y="461640"/>
            <a:ext cx="6309055" cy="1420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601249" y="2242159"/>
            <a:ext cx="8085550" cy="3294346"/>
          </a:xfrm>
        </p:spPr>
        <p:txBody>
          <a:bodyPr anchorCtr="1">
            <a:normAutofit fontScale="70000" lnSpcReduction="20000"/>
          </a:bodyPr>
          <a:lstStyle/>
          <a:p>
            <a:pPr marL="0" lvl="0" indent="0" algn="ctr">
              <a:buNone/>
            </a:pPr>
            <a:r>
              <a:rPr lang="fr-FR" sz="3300" b="1" dirty="0">
                <a:solidFill>
                  <a:srgbClr val="1F5FA0"/>
                </a:solidFill>
              </a:rPr>
              <a:t>Les stages du BTS NDRC :</a:t>
            </a:r>
          </a:p>
          <a:p>
            <a:pPr lvl="0"/>
            <a:endParaRPr lang="fr-FR" sz="3300" b="1" dirty="0">
              <a:solidFill>
                <a:srgbClr val="1F5FA0"/>
              </a:solidFill>
            </a:endParaRPr>
          </a:p>
          <a:p>
            <a:pPr lvl="0"/>
            <a:r>
              <a:rPr lang="fr-FR" sz="3300" dirty="0">
                <a:solidFill>
                  <a:srgbClr val="1F5FA0"/>
                </a:solidFill>
              </a:rPr>
              <a:t>16 semaines de stages programmées sur les deux années. </a:t>
            </a:r>
          </a:p>
          <a:p>
            <a:pPr lvl="0"/>
            <a:r>
              <a:rPr lang="fr-FR" sz="3300" dirty="0">
                <a:solidFill>
                  <a:srgbClr val="1F5FA0"/>
                </a:solidFill>
              </a:rPr>
              <a:t>Tous types de lieux de stage avec un service commercial (banques, assurances, automobile, agence immobilière…)</a:t>
            </a:r>
          </a:p>
          <a:p>
            <a:pPr lvl="0"/>
            <a:endParaRPr lang="fr-FR" sz="3300" dirty="0">
              <a:solidFill>
                <a:srgbClr val="1F5FA0"/>
              </a:solidFill>
            </a:endParaRPr>
          </a:p>
          <a:p>
            <a:pPr lvl="0"/>
            <a:r>
              <a:rPr lang="fr-FR" sz="3300" dirty="0">
                <a:solidFill>
                  <a:srgbClr val="1F5FA0"/>
                </a:solidFill>
              </a:rPr>
              <a:t>4 heures par semaine (minimum) consacrées aux ateliers professionnels et aux missions en entreprise</a:t>
            </a:r>
          </a:p>
          <a:p>
            <a:pPr marL="0" lvl="0" indent="0">
              <a:buNone/>
            </a:pPr>
            <a:endParaRPr lang="fr-FR" sz="4400" dirty="0">
              <a:solidFill>
                <a:srgbClr val="1F5FA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290" y="426129"/>
            <a:ext cx="5722628" cy="12656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8420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457200" y="2159000"/>
            <a:ext cx="8229600" cy="3377503"/>
          </a:xfrm>
        </p:spPr>
        <p:txBody>
          <a:bodyPr anchorCtr="1">
            <a:normAutofit fontScale="47500" lnSpcReduction="20000"/>
          </a:bodyPr>
          <a:lstStyle/>
          <a:p>
            <a:pPr marL="0" lvl="0" indent="0" algn="ctr">
              <a:buNone/>
            </a:pPr>
            <a:r>
              <a:rPr lang="fr-FR" sz="4400" b="1" dirty="0">
                <a:solidFill>
                  <a:srgbClr val="1F5FA0"/>
                </a:solidFill>
              </a:rPr>
              <a:t>Le profil des candidats au BTS NDRC : </a:t>
            </a:r>
          </a:p>
          <a:p>
            <a:pPr lvl="0"/>
            <a:endParaRPr lang="fr-FR" sz="4400" b="1" dirty="0">
              <a:solidFill>
                <a:srgbClr val="1F5FA0"/>
              </a:solidFill>
            </a:endParaRPr>
          </a:p>
          <a:p>
            <a:pPr marL="0" lvl="0" indent="0" algn="ctr">
              <a:buNone/>
            </a:pPr>
            <a:r>
              <a:rPr lang="fr-FR" sz="4400" u="sng" dirty="0">
                <a:solidFill>
                  <a:srgbClr val="1F5FA0"/>
                </a:solidFill>
              </a:rPr>
              <a:t>Les qualités requises :</a:t>
            </a:r>
          </a:p>
          <a:p>
            <a:pPr lvl="0"/>
            <a:r>
              <a:rPr lang="fr-FR" sz="4400" dirty="0">
                <a:solidFill>
                  <a:srgbClr val="1F5FA0"/>
                </a:solidFill>
              </a:rPr>
              <a:t>Motivation pour les missions de terrain,</a:t>
            </a:r>
          </a:p>
          <a:p>
            <a:pPr lvl="0"/>
            <a:r>
              <a:rPr lang="fr-FR" sz="4400" dirty="0">
                <a:solidFill>
                  <a:srgbClr val="1F5FA0"/>
                </a:solidFill>
              </a:rPr>
              <a:t>Mobilité et disponibilité,</a:t>
            </a:r>
          </a:p>
          <a:p>
            <a:pPr lvl="0"/>
            <a:r>
              <a:rPr lang="fr-FR" sz="4400" dirty="0">
                <a:solidFill>
                  <a:srgbClr val="1F5FA0"/>
                </a:solidFill>
              </a:rPr>
              <a:t>Autonomie, sens des relations humaines, </a:t>
            </a:r>
          </a:p>
          <a:p>
            <a:pPr lvl="0"/>
            <a:r>
              <a:rPr lang="fr-FR" sz="4400" dirty="0">
                <a:solidFill>
                  <a:srgbClr val="1F5FA0"/>
                </a:solidFill>
              </a:rPr>
              <a:t>Adaptabilité, ouverture d'esprit,</a:t>
            </a:r>
          </a:p>
          <a:p>
            <a:pPr lvl="0"/>
            <a:r>
              <a:rPr lang="fr-FR" sz="4400" dirty="0">
                <a:solidFill>
                  <a:srgbClr val="1F5FA0"/>
                </a:solidFill>
              </a:rPr>
              <a:t>Rigueur et honnêteté intellectuelles, esprit de méthode, </a:t>
            </a:r>
          </a:p>
          <a:p>
            <a:pPr lvl="0"/>
            <a:r>
              <a:rPr lang="fr-FR" sz="4400" dirty="0">
                <a:solidFill>
                  <a:srgbClr val="1F5FA0"/>
                </a:solidFill>
              </a:rPr>
              <a:t>Equilibre personnel, énergie physique, </a:t>
            </a:r>
          </a:p>
          <a:p>
            <a:pPr lvl="0"/>
            <a:r>
              <a:rPr lang="fr-FR" sz="4400" dirty="0">
                <a:solidFill>
                  <a:srgbClr val="1F5FA0"/>
                </a:solidFill>
              </a:rPr>
              <a:t>Esprit positif et constructif.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128" y="497149"/>
            <a:ext cx="6151744" cy="11469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3557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613775" y="1929007"/>
            <a:ext cx="8085550" cy="4196220"/>
          </a:xfrm>
        </p:spPr>
        <p:txBody>
          <a:bodyPr anchorCtr="1">
            <a:normAutofit fontScale="40000" lnSpcReduction="20000"/>
          </a:bodyPr>
          <a:lstStyle/>
          <a:p>
            <a:pPr marL="0" lvl="0" indent="0" algn="ctr">
              <a:buNone/>
            </a:pPr>
            <a:r>
              <a:rPr lang="fr-FR" sz="4400" b="1" dirty="0">
                <a:solidFill>
                  <a:srgbClr val="1F5FA0"/>
                </a:solidFill>
              </a:rPr>
              <a:t>Les débouchés professionnels du BTS NDRC :</a:t>
            </a:r>
          </a:p>
          <a:p>
            <a:pPr marL="0" lvl="0" indent="0">
              <a:buNone/>
            </a:pPr>
            <a:endParaRPr lang="fr-FR" sz="4400" dirty="0">
              <a:solidFill>
                <a:srgbClr val="1F5FA0"/>
              </a:solidFill>
            </a:endParaRPr>
          </a:p>
          <a:p>
            <a:pPr marL="0" lvl="0" indent="0">
              <a:buNone/>
            </a:pPr>
            <a:r>
              <a:rPr lang="fr-FR" sz="4400" dirty="0">
                <a:solidFill>
                  <a:srgbClr val="1F5FA0"/>
                </a:solidFill>
              </a:rPr>
              <a:t>Les compétences acquises permettent au titulaire du BTS NDRC de trouver rapidement un emploi dans tous les secteurs d'activité (commerce, industrie, services) en tant que  :</a:t>
            </a:r>
          </a:p>
          <a:p>
            <a:pPr lvl="0"/>
            <a:r>
              <a:rPr lang="fr-FR" sz="5000" dirty="0">
                <a:solidFill>
                  <a:srgbClr val="1F5FA0"/>
                </a:solidFill>
              </a:rPr>
              <a:t>Commercial, </a:t>
            </a:r>
          </a:p>
          <a:p>
            <a:pPr lvl="0"/>
            <a:r>
              <a:rPr lang="fr-FR" sz="5000" dirty="0">
                <a:solidFill>
                  <a:srgbClr val="1F5FA0"/>
                </a:solidFill>
              </a:rPr>
              <a:t>Responsable d'une clientèle d'entreprises ou de particuliers</a:t>
            </a:r>
          </a:p>
          <a:p>
            <a:pPr lvl="0"/>
            <a:r>
              <a:rPr lang="fr-FR" sz="5000" dirty="0">
                <a:solidFill>
                  <a:srgbClr val="1F5FA0"/>
                </a:solidFill>
              </a:rPr>
              <a:t>Responsable de la gestion de la relation client, </a:t>
            </a:r>
          </a:p>
          <a:p>
            <a:pPr lvl="0"/>
            <a:r>
              <a:rPr lang="fr-FR" sz="5000" dirty="0">
                <a:solidFill>
                  <a:srgbClr val="1F5FA0"/>
                </a:solidFill>
              </a:rPr>
              <a:t>Responsable de la digitalisation de la relation client, </a:t>
            </a:r>
          </a:p>
          <a:p>
            <a:pPr lvl="0"/>
            <a:r>
              <a:rPr lang="fr-FR" sz="5000" dirty="0">
                <a:solidFill>
                  <a:srgbClr val="1F5FA0"/>
                </a:solidFill>
              </a:rPr>
              <a:t>Commercial e-commerce</a:t>
            </a:r>
          </a:p>
          <a:p>
            <a:pPr lvl="0"/>
            <a:endParaRPr lang="fr-FR" sz="5000" dirty="0">
              <a:solidFill>
                <a:srgbClr val="1F5FA0"/>
              </a:solidFill>
            </a:endParaRPr>
          </a:p>
          <a:p>
            <a:pPr lvl="0"/>
            <a:r>
              <a:rPr lang="fr-FR" sz="4500" dirty="0">
                <a:solidFill>
                  <a:srgbClr val="1F5FA0"/>
                </a:solidFill>
              </a:rPr>
              <a:t>Evolution à court terme : Animateur de réseau, Responsable d'équipe, Chef des ventes.</a:t>
            </a:r>
          </a:p>
          <a:p>
            <a:pPr lvl="0"/>
            <a:endParaRPr lang="fr-FR" sz="4400" dirty="0">
              <a:solidFill>
                <a:srgbClr val="1F5FA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537" y="452761"/>
            <a:ext cx="5698158" cy="1237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5509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457199" y="2689934"/>
            <a:ext cx="8148180" cy="3187083"/>
          </a:xfrm>
        </p:spPr>
        <p:txBody>
          <a:bodyPr anchorCtr="1">
            <a:normAutofit lnSpcReduction="10000"/>
          </a:bodyPr>
          <a:lstStyle/>
          <a:p>
            <a:pPr marL="0" lvl="0" indent="0" algn="ctr">
              <a:buNone/>
            </a:pPr>
            <a:r>
              <a:rPr lang="fr-FR" sz="2800" b="1" dirty="0">
                <a:solidFill>
                  <a:srgbClr val="1F5FA0"/>
                </a:solidFill>
              </a:rPr>
              <a:t>Les poursuites d’études post BTS NDRC :</a:t>
            </a:r>
          </a:p>
          <a:p>
            <a:pPr marL="0" lvl="0" indent="0">
              <a:buNone/>
            </a:pPr>
            <a:r>
              <a:rPr lang="fr-FR" sz="2800" dirty="0">
                <a:solidFill>
                  <a:srgbClr val="1F5FA0"/>
                </a:solidFill>
              </a:rPr>
              <a:t>Licences professionnelles spécialisées dans :  </a:t>
            </a:r>
          </a:p>
          <a:p>
            <a:pPr lvl="0"/>
            <a:r>
              <a:rPr lang="fr-FR" sz="2800" dirty="0">
                <a:solidFill>
                  <a:srgbClr val="1F5FA0"/>
                </a:solidFill>
              </a:rPr>
              <a:t>Le commerce, le e-commerce, la communication, le management, le marketing, la banque et l'assurance, les professions immobilières</a:t>
            </a:r>
          </a:p>
          <a:p>
            <a:pPr lvl="0"/>
            <a:r>
              <a:rPr lang="fr-FR" sz="2800" dirty="0">
                <a:solidFill>
                  <a:srgbClr val="1F5FA0"/>
                </a:solidFill>
              </a:rPr>
              <a:t> Concours parallèle des grandes écoles de commerce, inscription sur dossier à l’IAE.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304" y="695630"/>
            <a:ext cx="6285391" cy="1514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9975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450937" y="1916482"/>
            <a:ext cx="8235863" cy="333192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fr-FR" sz="2800" b="1" dirty="0">
                <a:solidFill>
                  <a:srgbClr val="374D81"/>
                </a:solidFill>
              </a:rPr>
              <a:t>Le recrutement du BTS NDRC : </a:t>
            </a:r>
          </a:p>
          <a:p>
            <a:pPr lvl="0"/>
            <a:endParaRPr lang="fr-FR" sz="2800" b="1" dirty="0">
              <a:solidFill>
                <a:srgbClr val="374D81"/>
              </a:solidFill>
            </a:endParaRPr>
          </a:p>
          <a:p>
            <a:pPr marL="0" lvl="0" indent="0" algn="ctr">
              <a:buNone/>
            </a:pPr>
            <a:r>
              <a:rPr lang="fr-FR" sz="2800" u="sng" dirty="0">
                <a:solidFill>
                  <a:srgbClr val="374D81"/>
                </a:solidFill>
              </a:rPr>
              <a:t>Peuvent intégrer un BTS NDRC  :</a:t>
            </a:r>
          </a:p>
          <a:p>
            <a:pPr lvl="0">
              <a:buSzPct val="100000"/>
              <a:buChar char="-"/>
            </a:pPr>
            <a:r>
              <a:rPr lang="fr-FR" sz="2800" dirty="0">
                <a:solidFill>
                  <a:srgbClr val="374D81"/>
                </a:solidFill>
              </a:rPr>
              <a:t>Les titulaires d’un bac professionnel (45%)</a:t>
            </a:r>
          </a:p>
          <a:p>
            <a:pPr lvl="0">
              <a:buSzPct val="100000"/>
              <a:buChar char="-"/>
            </a:pPr>
            <a:r>
              <a:rPr lang="fr-FR" sz="2800" dirty="0">
                <a:solidFill>
                  <a:srgbClr val="374D81"/>
                </a:solidFill>
              </a:rPr>
              <a:t>Les titulaires d’un bac technologique (50%)</a:t>
            </a:r>
          </a:p>
          <a:p>
            <a:pPr lvl="0">
              <a:buSzPct val="100000"/>
              <a:buChar char="-"/>
            </a:pPr>
            <a:r>
              <a:rPr lang="fr-FR" sz="2800" dirty="0">
                <a:solidFill>
                  <a:srgbClr val="374D81"/>
                </a:solidFill>
              </a:rPr>
              <a:t>Les titulaires d’un bac général (5%)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600" y="460544"/>
            <a:ext cx="6189728" cy="1455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275573" y="1853852"/>
            <a:ext cx="8581556" cy="3707704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fr-FR" sz="3200" b="1" dirty="0">
                <a:solidFill>
                  <a:srgbClr val="4A66AC"/>
                </a:solidFill>
              </a:rPr>
              <a:t>La sélection des dossiers :</a:t>
            </a:r>
          </a:p>
          <a:p>
            <a:pPr lvl="0"/>
            <a:endParaRPr lang="fr-FR" sz="3200" b="1" u="sng" dirty="0">
              <a:solidFill>
                <a:srgbClr val="4A66AC"/>
              </a:solidFill>
            </a:endParaRPr>
          </a:p>
          <a:p>
            <a:pPr marL="0" lvl="0" indent="0">
              <a:buNone/>
            </a:pPr>
            <a:r>
              <a:rPr lang="fr-FR" sz="3200" u="sng" dirty="0">
                <a:solidFill>
                  <a:srgbClr val="4A66AC"/>
                </a:solidFill>
              </a:rPr>
              <a:t>Etude du dossier du candidat  : </a:t>
            </a:r>
          </a:p>
          <a:p>
            <a:pPr lvl="0"/>
            <a:r>
              <a:rPr lang="fr-FR" sz="2800" dirty="0">
                <a:solidFill>
                  <a:srgbClr val="4A66AC"/>
                </a:solidFill>
              </a:rPr>
              <a:t>Notes + appréciations + comportement</a:t>
            </a:r>
          </a:p>
          <a:p>
            <a:pPr lvl="0"/>
            <a:r>
              <a:rPr lang="fr-FR" sz="2800" dirty="0">
                <a:solidFill>
                  <a:srgbClr val="4A66AC"/>
                </a:solidFill>
              </a:rPr>
              <a:t>Environ 800 dossiers  de candidature  en  2021</a:t>
            </a:r>
          </a:p>
          <a:p>
            <a:pPr lvl="0"/>
            <a:r>
              <a:rPr lang="fr-FR" sz="2800" b="1" dirty="0">
                <a:solidFill>
                  <a:srgbClr val="4A66AC"/>
                </a:solidFill>
              </a:rPr>
              <a:t>52 places offertes </a:t>
            </a:r>
            <a:r>
              <a:rPr lang="fr-FR" sz="2800" dirty="0">
                <a:solidFill>
                  <a:srgbClr val="4A66AC"/>
                </a:solidFill>
              </a:rPr>
              <a:t>au lycée Marie Curie pour la </a:t>
            </a:r>
            <a:r>
              <a:rPr lang="fr-FR" sz="2800" b="1" dirty="0">
                <a:solidFill>
                  <a:srgbClr val="4A66AC"/>
                </a:solidFill>
              </a:rPr>
              <a:t>rentrée 2022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837" y="443883"/>
            <a:ext cx="6631381" cy="14099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920" y="363984"/>
            <a:ext cx="6724787" cy="1305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312" y="1681141"/>
            <a:ext cx="6655861" cy="425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385455" y="5934486"/>
            <a:ext cx="7119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              Un espace réservé aux étudiants du BTS NDRC</a:t>
            </a:r>
          </a:p>
        </p:txBody>
      </p:sp>
    </p:spTree>
    <p:extLst>
      <p:ext uri="{BB962C8B-B14F-4D97-AF65-F5344CB8AC3E}">
        <p14:creationId xmlns:p14="http://schemas.microsoft.com/office/powerpoint/2010/main" val="3095827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3463" y="1991638"/>
            <a:ext cx="8267178" cy="419622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sz="4500" b="1" dirty="0">
                <a:solidFill>
                  <a:schemeClr val="tx2"/>
                </a:solidFill>
              </a:rPr>
              <a:t>Les conseils </a:t>
            </a:r>
            <a:r>
              <a:rPr lang="fr-FR" sz="3600" b="1" dirty="0">
                <a:solidFill>
                  <a:schemeClr val="tx2"/>
                </a:solidFill>
              </a:rPr>
              <a:t>pour maximiser vos chances  d’intégrer le BTS NDRC :</a:t>
            </a:r>
          </a:p>
          <a:p>
            <a:pPr marL="0" indent="0"/>
            <a:endParaRPr lang="fr-FR" sz="3600" dirty="0">
              <a:solidFill>
                <a:schemeClr val="tx2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fr-FR" sz="3600" dirty="0">
                <a:solidFill>
                  <a:schemeClr val="tx2"/>
                </a:solidFill>
              </a:rPr>
              <a:t> Soignez vos appréciations sur vos bulletins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tx2"/>
                </a:solidFill>
              </a:rPr>
              <a:t>( investissement, présence, attitude positive)</a:t>
            </a:r>
          </a:p>
          <a:p>
            <a:pPr>
              <a:buFont typeface="Courier New" panose="02070309020205020404" pitchFamily="49" charset="0"/>
              <a:buChar char="o"/>
            </a:pPr>
            <a:endParaRPr lang="fr-FR" sz="3600" dirty="0">
              <a:solidFill>
                <a:schemeClr val="tx2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fr-FR" sz="3600" dirty="0">
                <a:solidFill>
                  <a:schemeClr val="tx2"/>
                </a:solidFill>
              </a:rPr>
              <a:t>Travaillez régulièrement en classe et à la maison</a:t>
            </a:r>
          </a:p>
          <a:p>
            <a:pPr>
              <a:buFont typeface="Courier New" panose="02070309020205020404" pitchFamily="49" charset="0"/>
              <a:buChar char="o"/>
            </a:pPr>
            <a:endParaRPr lang="fr-FR" sz="3600" dirty="0">
              <a:solidFill>
                <a:schemeClr val="tx2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fr-FR" sz="3600" dirty="0">
                <a:solidFill>
                  <a:schemeClr val="tx2"/>
                </a:solidFill>
              </a:rPr>
              <a:t>Soignez votre lettre de motivation :</a:t>
            </a:r>
          </a:p>
          <a:p>
            <a:pPr marL="2457450" lvl="5" indent="-285750">
              <a:buFontTx/>
              <a:buChar char="-"/>
            </a:pPr>
            <a:r>
              <a:rPr lang="fr-FR" sz="3600" dirty="0">
                <a:solidFill>
                  <a:schemeClr val="tx2"/>
                </a:solidFill>
              </a:rPr>
              <a:t>Expliquez le choix du BTS NDRC (VOUS)</a:t>
            </a:r>
          </a:p>
          <a:p>
            <a:pPr marL="2457450" lvl="5" indent="-285750">
              <a:buFontTx/>
              <a:buChar char="-"/>
            </a:pPr>
            <a:r>
              <a:rPr lang="fr-FR" sz="3600" dirty="0">
                <a:solidFill>
                  <a:schemeClr val="tx2"/>
                </a:solidFill>
              </a:rPr>
              <a:t>Présentez vos qualités et les prouver (MOI)</a:t>
            </a:r>
          </a:p>
          <a:p>
            <a:pPr marL="2457450" lvl="5" indent="-285750">
              <a:buFontTx/>
              <a:buChar char="-"/>
            </a:pPr>
            <a:r>
              <a:rPr lang="fr-FR" sz="3600" dirty="0">
                <a:solidFill>
                  <a:schemeClr val="tx2"/>
                </a:solidFill>
              </a:rPr>
              <a:t>Mettez en avant vos expériences. (NOUS)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587" y="408373"/>
            <a:ext cx="6394321" cy="14825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3116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797" y="3238848"/>
            <a:ext cx="5834696" cy="3108686"/>
          </a:xfrm>
        </p:spPr>
      </p:pic>
      <p:pic>
        <p:nvPicPr>
          <p:cNvPr id="4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501" y="435006"/>
            <a:ext cx="7261289" cy="148257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350729" y="1853853"/>
            <a:ext cx="81794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tx2"/>
                </a:solidFill>
              </a:rPr>
              <a:t>A Bientôt pour la Journée Portes Ouvertes</a:t>
            </a:r>
          </a:p>
          <a:p>
            <a:pPr algn="ctr"/>
            <a:r>
              <a:rPr lang="fr-FR" sz="2800" b="1" dirty="0">
                <a:solidFill>
                  <a:schemeClr val="tx2"/>
                </a:solidFill>
              </a:rPr>
              <a:t> du lycée Marie Curie :</a:t>
            </a:r>
          </a:p>
          <a:p>
            <a:pPr algn="ctr"/>
            <a:r>
              <a:rPr lang="fr-FR" sz="2800" b="1" u="sng" dirty="0">
                <a:solidFill>
                  <a:schemeClr val="tx2"/>
                </a:solidFill>
              </a:rPr>
              <a:t>le </a:t>
            </a:r>
            <a:r>
              <a:rPr lang="fr-FR" sz="2800" b="1" u="sng">
                <a:solidFill>
                  <a:schemeClr val="tx2"/>
                </a:solidFill>
              </a:rPr>
              <a:t>samedi 5 Mars 2022 </a:t>
            </a:r>
            <a:r>
              <a:rPr lang="fr-FR" sz="2800" u="sng" dirty="0">
                <a:solidFill>
                  <a:schemeClr val="tx2"/>
                </a:solidFill>
              </a:rPr>
              <a:t>de 9 h à 12 h </a:t>
            </a:r>
          </a:p>
        </p:txBody>
      </p:sp>
    </p:spTree>
    <p:extLst>
      <p:ext uri="{BB962C8B-B14F-4D97-AF65-F5344CB8AC3E}">
        <p14:creationId xmlns:p14="http://schemas.microsoft.com/office/powerpoint/2010/main" val="1099125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760" y="390618"/>
            <a:ext cx="6891345" cy="1306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449" y="1697182"/>
            <a:ext cx="6548582" cy="387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191491" y="5818909"/>
            <a:ext cx="6511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 locaux propres, repeints à neuf, spacieux, accueillants</a:t>
            </a:r>
          </a:p>
        </p:txBody>
      </p:sp>
    </p:spTree>
    <p:extLst>
      <p:ext uri="{BB962C8B-B14F-4D97-AF65-F5344CB8AC3E}">
        <p14:creationId xmlns:p14="http://schemas.microsoft.com/office/powerpoint/2010/main" val="1431810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953" y="328474"/>
            <a:ext cx="6960094" cy="12717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oneTexte 2"/>
          <p:cNvSpPr txBox="1"/>
          <p:nvPr/>
        </p:nvSpPr>
        <p:spPr>
          <a:xfrm>
            <a:off x="1191491" y="5818909"/>
            <a:ext cx="6511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 ordinateurs récents</a:t>
            </a:r>
            <a:r>
              <a:rPr lang="fr-FR"/>
              <a:t>, performants</a:t>
            </a:r>
            <a:endParaRPr lang="fr-F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144" y="1600201"/>
            <a:ext cx="631305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490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388307" y="1917577"/>
            <a:ext cx="8367386" cy="4232702"/>
          </a:xfrm>
        </p:spPr>
        <p:txBody>
          <a:bodyPr anchorCtr="1">
            <a:noAutofit/>
          </a:bodyPr>
          <a:lstStyle/>
          <a:p>
            <a:pPr marL="0" lvl="0" indent="0">
              <a:buNone/>
            </a:pPr>
            <a:r>
              <a:rPr lang="fr-FR" sz="2800" b="1" dirty="0">
                <a:solidFill>
                  <a:srgbClr val="072C62"/>
                </a:solidFill>
              </a:rPr>
              <a:t>	Le rôle de l ’étudiant en BTS NDRC:</a:t>
            </a:r>
          </a:p>
          <a:p>
            <a:pPr lvl="0"/>
            <a:r>
              <a:rPr lang="fr-FR" sz="2800" dirty="0">
                <a:solidFill>
                  <a:srgbClr val="072C62"/>
                </a:solidFill>
              </a:rPr>
              <a:t>Le commercial issu du BTS NDRC prospecte, négocie, vend, fidélise, communique, anime et partage l'information,</a:t>
            </a:r>
          </a:p>
          <a:p>
            <a:pPr lvl="0"/>
            <a:r>
              <a:rPr lang="fr-FR" sz="2800" dirty="0">
                <a:solidFill>
                  <a:srgbClr val="072C62"/>
                </a:solidFill>
              </a:rPr>
              <a:t>Il utilise divers canaux de communication (réseaux sociaux, blogs, forums, newsletters, sites Internet,</a:t>
            </a:r>
          </a:p>
          <a:p>
            <a:pPr lvl="0"/>
            <a:r>
              <a:rPr lang="fr-FR" sz="2800" dirty="0">
                <a:solidFill>
                  <a:srgbClr val="072C62"/>
                </a:solidFill>
              </a:rPr>
              <a:t>tchat…) </a:t>
            </a:r>
          </a:p>
          <a:p>
            <a:pPr lvl="0"/>
            <a:r>
              <a:rPr lang="fr-FR" sz="2800" dirty="0">
                <a:solidFill>
                  <a:srgbClr val="072C62"/>
                </a:solidFill>
              </a:rPr>
              <a:t>Il maîtrise l'utilisation des outils numériques et maintient un contact direct avec le client. </a:t>
            </a:r>
          </a:p>
        </p:txBody>
      </p:sp>
      <p:pic>
        <p:nvPicPr>
          <p:cNvPr id="4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255" y="575669"/>
            <a:ext cx="6864749" cy="1341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6693" y="1916829"/>
            <a:ext cx="7632844" cy="409342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 dirty="0">
                <a:solidFill>
                  <a:schemeClr val="tx2"/>
                </a:solidFill>
                <a:uFillTx/>
                <a:latin typeface="Franklin Gothic Book"/>
              </a:rPr>
              <a:t>La formation du BTS NDRC :</a:t>
            </a:r>
          </a:p>
          <a:p>
            <a:pPr marL="0" marR="0" lvl="0" indent="0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1" i="0" u="none" strike="noStrike" kern="1200" cap="none" spc="0" baseline="0" dirty="0">
              <a:solidFill>
                <a:schemeClr val="tx2"/>
              </a:solidFill>
              <a:uFillTx/>
              <a:latin typeface="Franklin Gothic Book"/>
            </a:endParaRPr>
          </a:p>
          <a:p>
            <a:pPr marL="0" marR="0" lvl="0" indent="0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1200" cap="none" spc="0" baseline="0" dirty="0">
                <a:solidFill>
                  <a:schemeClr val="tx2"/>
                </a:solidFill>
                <a:uFillTx/>
                <a:latin typeface="Franklin Gothic Book"/>
              </a:rPr>
              <a:t>Le BTS NDRC forme des vendeurs et des managers commerciaux  capables d’investir les contenus commerciaux liés à l’usage accru des sites web, des applications et des réseaux sociaux</a:t>
            </a:r>
            <a:endParaRPr lang="fr-FR" sz="3200" b="0" i="0" u="none" strike="noStrike" kern="1200" cap="none" spc="0" baseline="0" dirty="0">
              <a:solidFill>
                <a:schemeClr val="tx2"/>
              </a:solidFill>
              <a:uFillTx/>
              <a:latin typeface="Franklin Gothic Book"/>
            </a:endParaRPr>
          </a:p>
          <a:p>
            <a:pPr marL="0" marR="0" lvl="0" indent="0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chemeClr val="tx2"/>
              </a:solidFill>
              <a:uFillTx/>
              <a:latin typeface="Franklin Gothic Book"/>
            </a:endParaRPr>
          </a:p>
          <a:p>
            <a:pPr marL="0" marR="0" lvl="0" indent="0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chemeClr val="tx2"/>
                </a:solidFill>
                <a:uFillTx/>
                <a:latin typeface="Franklin Gothic Book"/>
              </a:rPr>
              <a:t> 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836" y="452761"/>
            <a:ext cx="6196613" cy="1464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326" y="461639"/>
            <a:ext cx="5797119" cy="1329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25885" y="2054268"/>
            <a:ext cx="8244835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dirty="0">
                <a:solidFill>
                  <a:schemeClr val="tx2"/>
                </a:solidFill>
                <a:latin typeface="Franklin Gothic Book"/>
              </a:rPr>
              <a:t>La formation du BTS NDRC :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800" b="1" dirty="0">
              <a:solidFill>
                <a:schemeClr val="tx2"/>
              </a:solidFill>
              <a:latin typeface="Franklin Gothic Book"/>
            </a:endParaRPr>
          </a:p>
          <a:p>
            <a:r>
              <a:rPr lang="fr-FR" sz="2800" dirty="0">
                <a:solidFill>
                  <a:schemeClr val="tx2"/>
                </a:solidFill>
              </a:rPr>
              <a:t>Sur les deux années, </a:t>
            </a:r>
          </a:p>
          <a:p>
            <a:r>
              <a:rPr lang="fr-FR" sz="2800" dirty="0">
                <a:solidFill>
                  <a:schemeClr val="tx2"/>
                </a:solidFill>
              </a:rPr>
              <a:t>31 heures de cours par semaine</a:t>
            </a:r>
          </a:p>
          <a:p>
            <a:r>
              <a:rPr lang="fr-FR" sz="2800" dirty="0">
                <a:solidFill>
                  <a:schemeClr val="tx2"/>
                </a:solidFill>
              </a:rPr>
              <a:t> (cours </a:t>
            </a:r>
            <a:r>
              <a:rPr lang="fr-FR" sz="2800">
                <a:solidFill>
                  <a:schemeClr val="tx2"/>
                </a:solidFill>
              </a:rPr>
              <a:t>co</a:t>
            </a:r>
            <a:r>
              <a:rPr lang="fr-FR" sz="2800" dirty="0">
                <a:solidFill>
                  <a:schemeClr val="tx2"/>
                </a:solidFill>
              </a:rPr>
              <a:t> construit, travaux de groupe, interventions de professionnels) et </a:t>
            </a:r>
          </a:p>
          <a:p>
            <a:r>
              <a:rPr lang="fr-FR" sz="2800" dirty="0">
                <a:solidFill>
                  <a:schemeClr val="tx2"/>
                </a:solidFill>
              </a:rPr>
              <a:t>ateliers de professionnalisation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488515" y="2404996"/>
            <a:ext cx="8198285" cy="2981195"/>
          </a:xfrm>
        </p:spPr>
        <p:txBody>
          <a:bodyPr>
            <a:normAutofit fontScale="85000" lnSpcReduction="20000"/>
          </a:bodyPr>
          <a:lstStyle/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dirty="0">
                <a:solidFill>
                  <a:schemeClr val="tx2"/>
                </a:solidFill>
                <a:latin typeface="Franklin Gothic Book"/>
              </a:rPr>
              <a:t>La formation du BTS NDRC :</a:t>
            </a:r>
          </a:p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800" b="1" dirty="0">
              <a:solidFill>
                <a:schemeClr val="tx2"/>
              </a:solidFill>
              <a:latin typeface="Franklin Gothic Book"/>
            </a:endParaRPr>
          </a:p>
          <a:p>
            <a:pPr lvl="0"/>
            <a:r>
              <a:rPr lang="fr-FR" sz="2800" dirty="0">
                <a:solidFill>
                  <a:schemeClr val="tx2"/>
                </a:solidFill>
              </a:rPr>
              <a:t>En BTS NDRC, vous étudierez des disciplines professionnelles</a:t>
            </a:r>
          </a:p>
          <a:p>
            <a:pPr marL="571500" lvl="0" indent="-571500">
              <a:buSzPct val="100000"/>
              <a:buChar char="-"/>
            </a:pPr>
            <a:r>
              <a:rPr lang="fr-FR" sz="2800" dirty="0">
                <a:solidFill>
                  <a:schemeClr val="tx2"/>
                </a:solidFill>
              </a:rPr>
              <a:t> Relation Client et Négociation-Vente</a:t>
            </a:r>
          </a:p>
          <a:p>
            <a:pPr marL="571500" lvl="0" indent="-571500">
              <a:buSzPct val="100000"/>
              <a:buChar char="-"/>
            </a:pPr>
            <a:r>
              <a:rPr lang="fr-FR" sz="2800" dirty="0">
                <a:solidFill>
                  <a:schemeClr val="tx2"/>
                </a:solidFill>
              </a:rPr>
              <a:t> Relation Client à Distance et Digitalisation</a:t>
            </a:r>
          </a:p>
          <a:p>
            <a:pPr marL="571500" lvl="0" indent="-571500">
              <a:buSzPct val="100000"/>
              <a:buChar char="-"/>
            </a:pPr>
            <a:r>
              <a:rPr lang="fr-FR" sz="2800" dirty="0">
                <a:solidFill>
                  <a:schemeClr val="tx2"/>
                </a:solidFill>
              </a:rPr>
              <a:t> Relation Client et Animation de Réseaux</a:t>
            </a:r>
          </a:p>
          <a:p>
            <a:pPr marL="571500" lvl="0" indent="-571500">
              <a:buSzPct val="100000"/>
              <a:buChar char="-"/>
            </a:pPr>
            <a:r>
              <a:rPr lang="fr-FR" sz="2800" dirty="0">
                <a:solidFill>
                  <a:schemeClr val="tx2"/>
                </a:solidFill>
              </a:rPr>
              <a:t> Ateliers de professionnalisation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958" y="793535"/>
            <a:ext cx="5797119" cy="1319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2801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375781" y="2141950"/>
            <a:ext cx="8311019" cy="3319397"/>
          </a:xfrm>
        </p:spPr>
        <p:txBody>
          <a:bodyPr>
            <a:normAutofit fontScale="70000" lnSpcReduction="20000"/>
          </a:bodyPr>
          <a:lstStyle/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1" dirty="0">
                <a:solidFill>
                  <a:schemeClr val="tx2"/>
                </a:solidFill>
                <a:latin typeface="Franklin Gothic Book"/>
              </a:rPr>
              <a:t>La formation du BTS NDRC :</a:t>
            </a:r>
          </a:p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600" b="1" dirty="0">
              <a:solidFill>
                <a:schemeClr val="tx2"/>
              </a:solidFill>
              <a:latin typeface="Franklin Gothic Book"/>
            </a:endParaRPr>
          </a:p>
          <a:p>
            <a:pPr marL="0" lvl="0" indent="0">
              <a:buNone/>
            </a:pPr>
            <a:r>
              <a:rPr lang="fr-FR" sz="3600" dirty="0">
                <a:solidFill>
                  <a:schemeClr val="tx2"/>
                </a:solidFill>
              </a:rPr>
              <a:t>En BTS NDRC, vous étudierez des disciplines générales:</a:t>
            </a:r>
          </a:p>
          <a:p>
            <a:pPr marL="571500" lvl="0" indent="-571500">
              <a:buSzPct val="100000"/>
              <a:buChar char="-"/>
            </a:pPr>
            <a:r>
              <a:rPr lang="fr-FR" sz="3600" dirty="0">
                <a:solidFill>
                  <a:schemeClr val="tx2"/>
                </a:solidFill>
              </a:rPr>
              <a:t>Culture Economique, Juridique et Managériale</a:t>
            </a:r>
          </a:p>
          <a:p>
            <a:pPr marL="571500" lvl="0" indent="-571500">
              <a:buSzPct val="100000"/>
              <a:buChar char="-"/>
            </a:pPr>
            <a:r>
              <a:rPr lang="fr-FR" sz="3600" dirty="0">
                <a:solidFill>
                  <a:schemeClr val="tx2"/>
                </a:solidFill>
              </a:rPr>
              <a:t>Culture Générale et Expression</a:t>
            </a:r>
          </a:p>
          <a:p>
            <a:pPr marL="571500" indent="-571500">
              <a:buSzPct val="100000"/>
              <a:buFont typeface="Arial" pitchFamily="34" charset="0"/>
              <a:buChar char="-"/>
            </a:pPr>
            <a:r>
              <a:rPr lang="fr-FR" sz="3600" dirty="0">
                <a:solidFill>
                  <a:schemeClr val="tx2"/>
                </a:solidFill>
              </a:rPr>
              <a:t>Langues Vivantes Etrangères : </a:t>
            </a:r>
          </a:p>
          <a:p>
            <a:pPr marL="571500" indent="-571500">
              <a:buSzPct val="100000"/>
              <a:buFont typeface="Arial" pitchFamily="34" charset="0"/>
              <a:buChar char="-"/>
            </a:pPr>
            <a:r>
              <a:rPr lang="fr-FR" sz="3600" dirty="0">
                <a:solidFill>
                  <a:schemeClr val="tx2"/>
                </a:solidFill>
              </a:rPr>
              <a:t>LV1 anglais</a:t>
            </a:r>
          </a:p>
          <a:p>
            <a:pPr marL="571500" indent="-571500">
              <a:buSzPct val="100000"/>
              <a:buFont typeface="Arial" pitchFamily="34" charset="0"/>
              <a:buChar char="-"/>
            </a:pPr>
            <a:r>
              <a:rPr lang="fr-FR" sz="3600" dirty="0">
                <a:solidFill>
                  <a:schemeClr val="tx2"/>
                </a:solidFill>
              </a:rPr>
              <a:t>LV2 espagnol, italien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146" y="506027"/>
            <a:ext cx="5974671" cy="13937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75795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t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1829</TotalTime>
  <Words>803</Words>
  <Application>Microsoft Office PowerPoint</Application>
  <PresentationFormat>Affichage à l'écran (4:3)</PresentationFormat>
  <Paragraphs>115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Courier New</vt:lpstr>
      <vt:lpstr>Franklin Gothic Book</vt:lpstr>
      <vt:lpstr>Clarté</vt:lpstr>
      <vt:lpstr>  BTS Négociation et Digitalisation de la Relation Client Lycée Marie Curie 45, Avenue du 8 Mai 1945  38435 Echirolles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Horaires hebdomadaires</vt:lpstr>
      <vt:lpstr>Présentation PowerPoint</vt:lpstr>
      <vt:lpstr>Présentation PowerPoint</vt:lpstr>
      <vt:lpstr>Les plus du Lycée Marie Curie :  Une ouverture sur le monde culturel  Sorties cinéma, théâtre, danse,   Visite musée  Voyages à Turin, à Lausanne, à Genève.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 T S Négociation et Digitalisation de la Relation Client</dc:title>
  <dc:creator>Utilisateur</dc:creator>
  <cp:lastModifiedBy>nicolas christoph</cp:lastModifiedBy>
  <cp:revision>53</cp:revision>
  <dcterms:created xsi:type="dcterms:W3CDTF">2018-01-29T08:59:32Z</dcterms:created>
  <dcterms:modified xsi:type="dcterms:W3CDTF">2022-01-24T18:16:53Z</dcterms:modified>
</cp:coreProperties>
</file>